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8288000" cy="10287000"/>
  <p:notesSz cx="6858000" cy="9144000"/>
  <p:embeddedFontLst>
    <p:embeddedFont>
      <p:font typeface="Arimo" panose="020B0604020202020204" charset="0"/>
      <p:regular r:id="rId6"/>
    </p:embeddedFont>
    <p:embeddedFont>
      <p:font typeface="Arimo Bold" panose="020B0604020202020204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odec Pro" panose="020B0604020202020204" charset="0"/>
      <p:regular r:id="rId12"/>
    </p:embeddedFont>
    <p:embeddedFont>
      <p:font typeface="Codec Pro Bold" panose="020B0604020202020204" charset="0"/>
      <p:regular r:id="rId13"/>
    </p:embeddedFont>
    <p:embeddedFont>
      <p:font typeface="Codec Pro Ultra-Bold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DFED"/>
    <a:srgbClr val="F016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8C0625-D2B1-4D6B-BF70-83A892B33367}" v="3" dt="2025-04-29T20:31:21.7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5.fntdata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vestigaciones KL" userId="9ba3af0b-0ba0-458f-8712-bbbca5ffb237" providerId="ADAL" clId="{FF8C0625-D2B1-4D6B-BF70-83A892B33367}"/>
    <pc:docChg chg="undo custSel modSld">
      <pc:chgData name="Investigaciones KL" userId="9ba3af0b-0ba0-458f-8712-bbbca5ffb237" providerId="ADAL" clId="{FF8C0625-D2B1-4D6B-BF70-83A892B33367}" dt="2025-04-29T20:31:50.915" v="41" actId="20577"/>
      <pc:docMkLst>
        <pc:docMk/>
      </pc:docMkLst>
      <pc:sldChg chg="modSp mod">
        <pc:chgData name="Investigaciones KL" userId="9ba3af0b-0ba0-458f-8712-bbbca5ffb237" providerId="ADAL" clId="{FF8C0625-D2B1-4D6B-BF70-83A892B33367}" dt="2025-04-29T20:31:50.915" v="41" actId="20577"/>
        <pc:sldMkLst>
          <pc:docMk/>
          <pc:sldMk cId="0" sldId="259"/>
        </pc:sldMkLst>
        <pc:graphicFrameChg chg="mod modGraphic">
          <ac:chgData name="Investigaciones KL" userId="9ba3af0b-0ba0-458f-8712-bbbca5ffb237" providerId="ADAL" clId="{FF8C0625-D2B1-4D6B-BF70-83A892B33367}" dt="2025-04-29T20:31:50.915" v="41" actId="20577"/>
          <ac:graphicFrameMkLst>
            <pc:docMk/>
            <pc:sldMk cId="0" sldId="259"/>
            <ac:graphicFrameMk id="6" creationId="{15C69867-29F6-02EE-EEFA-61A8CF8E74B1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nradlorenz.edu.co/wp-content/uploads/2025/01/FR_PI_F_503_Hoja_de_Vida_Aspirantes_Monitores_de_Laboratorio_v2.0-2.docx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34546" y="-543209"/>
            <a:ext cx="1469093" cy="11627812"/>
            <a:chOff x="0" y="0"/>
            <a:chExt cx="386922" cy="30624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6922" cy="3062469"/>
            </a:xfrm>
            <a:custGeom>
              <a:avLst/>
              <a:gdLst/>
              <a:ahLst/>
              <a:cxnLst/>
              <a:rect l="l" t="t" r="r" b="b"/>
              <a:pathLst>
                <a:path w="386922" h="3062469">
                  <a:moveTo>
                    <a:pt x="0" y="0"/>
                  </a:moveTo>
                  <a:lnTo>
                    <a:pt x="386922" y="0"/>
                  </a:lnTo>
                  <a:lnTo>
                    <a:pt x="386922" y="3062469"/>
                  </a:lnTo>
                  <a:lnTo>
                    <a:pt x="0" y="3062469"/>
                  </a:lnTo>
                  <a:close/>
                </a:path>
              </a:pathLst>
            </a:custGeom>
            <a:solidFill>
              <a:srgbClr val="FA41B7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86922" cy="31005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09700" y="2603051"/>
            <a:ext cx="425974" cy="42597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540616" y="82374"/>
                  </a:lnTo>
                  <a:lnTo>
                    <a:pt x="693768" y="119032"/>
                  </a:lnTo>
                  <a:lnTo>
                    <a:pt x="730427" y="272184"/>
                  </a:lnTo>
                  <a:lnTo>
                    <a:pt x="812800" y="406400"/>
                  </a:lnTo>
                  <a:lnTo>
                    <a:pt x="730427" y="540616"/>
                  </a:lnTo>
                  <a:lnTo>
                    <a:pt x="693768" y="693768"/>
                  </a:lnTo>
                  <a:lnTo>
                    <a:pt x="540616" y="730427"/>
                  </a:lnTo>
                  <a:lnTo>
                    <a:pt x="406400" y="812800"/>
                  </a:lnTo>
                  <a:lnTo>
                    <a:pt x="272184" y="730427"/>
                  </a:lnTo>
                  <a:lnTo>
                    <a:pt x="119032" y="693768"/>
                  </a:lnTo>
                  <a:lnTo>
                    <a:pt x="82374" y="540616"/>
                  </a:lnTo>
                  <a:lnTo>
                    <a:pt x="0" y="406400"/>
                  </a:lnTo>
                  <a:lnTo>
                    <a:pt x="82374" y="272184"/>
                  </a:lnTo>
                  <a:lnTo>
                    <a:pt x="119032" y="119032"/>
                  </a:lnTo>
                  <a:lnTo>
                    <a:pt x="272184" y="82374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9717415" y="1988087"/>
            <a:ext cx="8043130" cy="5356850"/>
          </a:xfrm>
          <a:custGeom>
            <a:avLst/>
            <a:gdLst/>
            <a:ahLst/>
            <a:cxnLst/>
            <a:rect l="l" t="t" r="r" b="b"/>
            <a:pathLst>
              <a:path w="8043130" h="5356850">
                <a:moveTo>
                  <a:pt x="8043130" y="0"/>
                </a:moveTo>
                <a:lnTo>
                  <a:pt x="0" y="0"/>
                </a:lnTo>
                <a:lnTo>
                  <a:pt x="0" y="5356851"/>
                </a:lnTo>
                <a:lnTo>
                  <a:pt x="8043130" y="5356851"/>
                </a:lnTo>
                <a:lnTo>
                  <a:pt x="804313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9" name="TextBox 9"/>
          <p:cNvSpPr txBox="1"/>
          <p:nvPr/>
        </p:nvSpPr>
        <p:spPr>
          <a:xfrm>
            <a:off x="1409700" y="3237584"/>
            <a:ext cx="9373834" cy="3450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24"/>
              </a:lnSpc>
            </a:pPr>
            <a:r>
              <a:rPr lang="en-US" sz="8891" b="1" spc="-337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Monitores</a:t>
            </a:r>
            <a:r>
              <a:rPr lang="en-US" sz="8891" b="1" spc="-337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de</a:t>
            </a:r>
            <a:r>
              <a:rPr lang="en-US" sz="8891" b="1" spc="-337" dirty="0">
                <a:solidFill>
                  <a:srgbClr val="929CCF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8891" b="1" spc="-337" dirty="0">
                <a:solidFill>
                  <a:srgbClr val="FA41B7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Laboratorios y </a:t>
            </a:r>
            <a:r>
              <a:rPr lang="en-US" sz="8891" b="1" spc="-337" dirty="0" err="1">
                <a:solidFill>
                  <a:srgbClr val="FA41B7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revistas</a:t>
            </a:r>
            <a:r>
              <a:rPr lang="en-US" sz="8891" b="1" spc="-337" dirty="0">
                <a:solidFill>
                  <a:srgbClr val="929CCF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8891" b="1" spc="-337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2026-1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066448" y="2551529"/>
            <a:ext cx="8717087" cy="619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08"/>
              </a:lnSpc>
            </a:pPr>
            <a:r>
              <a:rPr lang="en-US" sz="3800" b="1" spc="-144">
                <a:solidFill>
                  <a:srgbClr val="2E2E2E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Convocatoria</a:t>
            </a:r>
            <a:r>
              <a:rPr lang="en-US" sz="3800" b="1" spc="-144">
                <a:solidFill>
                  <a:srgbClr val="7A85BB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40393" y="-670406"/>
            <a:ext cx="880785" cy="11627812"/>
            <a:chOff x="0" y="0"/>
            <a:chExt cx="231976" cy="30624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1976" cy="3062469"/>
            </a:xfrm>
            <a:custGeom>
              <a:avLst/>
              <a:gdLst/>
              <a:ahLst/>
              <a:cxnLst/>
              <a:rect l="l" t="t" r="r" b="b"/>
              <a:pathLst>
                <a:path w="231976" h="3062469">
                  <a:moveTo>
                    <a:pt x="0" y="0"/>
                  </a:moveTo>
                  <a:lnTo>
                    <a:pt x="231976" y="0"/>
                  </a:lnTo>
                  <a:lnTo>
                    <a:pt x="231976" y="3062469"/>
                  </a:lnTo>
                  <a:lnTo>
                    <a:pt x="0" y="3062469"/>
                  </a:lnTo>
                  <a:close/>
                </a:path>
              </a:pathLst>
            </a:custGeom>
            <a:solidFill>
              <a:srgbClr val="FA41B7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31976" cy="31005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534761" y="1510437"/>
            <a:ext cx="7966234" cy="8903759"/>
          </a:xfrm>
          <a:custGeom>
            <a:avLst/>
            <a:gdLst/>
            <a:ahLst/>
            <a:cxnLst/>
            <a:rect l="l" t="t" r="r" b="b"/>
            <a:pathLst>
              <a:path w="7966234" h="8903759">
                <a:moveTo>
                  <a:pt x="0" y="0"/>
                </a:moveTo>
                <a:lnTo>
                  <a:pt x="7966234" y="0"/>
                </a:lnTo>
                <a:lnTo>
                  <a:pt x="7966234" y="8903760"/>
                </a:lnTo>
                <a:lnTo>
                  <a:pt x="0" y="89037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776" r="-5776"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6" name="TextBox 6"/>
          <p:cNvSpPr txBox="1"/>
          <p:nvPr/>
        </p:nvSpPr>
        <p:spPr>
          <a:xfrm>
            <a:off x="590142" y="2404038"/>
            <a:ext cx="10687458" cy="75083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762"/>
              </a:lnSpc>
            </a:pPr>
            <a:endParaRPr dirty="0"/>
          </a:p>
          <a:p>
            <a:pPr marL="0" lvl="0" indent="0" algn="l">
              <a:lnSpc>
                <a:spcPts val="2762"/>
              </a:lnSpc>
            </a:pP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 </a:t>
            </a:r>
            <a:r>
              <a:rPr lang="en-US" sz="1972" b="1" u="none" dirty="0" err="1">
                <a:solidFill>
                  <a:srgbClr val="2E2E2E"/>
                </a:solidFill>
                <a:latin typeface="Arimo Bold"/>
                <a:ea typeface="Arimo Bold"/>
                <a:cs typeface="Arimo Bold"/>
                <a:sym typeface="Arimo Bold"/>
              </a:rPr>
              <a:t>Requisitos</a:t>
            </a:r>
            <a:r>
              <a:rPr lang="en-US" sz="1972" b="1" u="none" dirty="0">
                <a:solidFill>
                  <a:srgbClr val="2E2E2E"/>
                </a:solidFill>
                <a:latin typeface="Arimo Bold"/>
                <a:ea typeface="Arimo Bold"/>
                <a:cs typeface="Arimo Bold"/>
                <a:sym typeface="Arimo Bold"/>
              </a:rPr>
              <a:t> </a:t>
            </a:r>
            <a:r>
              <a:rPr lang="en-US" sz="1972" b="1" u="none" dirty="0" err="1">
                <a:solidFill>
                  <a:srgbClr val="2E2E2E"/>
                </a:solidFill>
                <a:latin typeface="Arimo Bold"/>
                <a:ea typeface="Arimo Bold"/>
                <a:cs typeface="Arimo Bold"/>
                <a:sym typeface="Arimo Bold"/>
              </a:rPr>
              <a:t>generales</a:t>
            </a:r>
            <a:r>
              <a:rPr lang="en-US" sz="1972" b="1" u="none" dirty="0">
                <a:solidFill>
                  <a:srgbClr val="2E2E2E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</a:p>
          <a:p>
            <a:pPr marL="0" lvl="0" indent="0" algn="l">
              <a:lnSpc>
                <a:spcPts val="2762"/>
              </a:lnSpc>
            </a:pPr>
            <a:r>
              <a:rPr lang="en-US" sz="1972" b="1" u="none" dirty="0">
                <a:solidFill>
                  <a:srgbClr val="2E2E2E"/>
                </a:solidFill>
                <a:latin typeface="Arimo Bold"/>
                <a:ea typeface="Arimo Bold"/>
                <a:cs typeface="Arimo Bold"/>
                <a:sym typeface="Arimo Bold"/>
              </a:rPr>
              <a:t>1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. Ser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estudiante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regular y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haber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aprobado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los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créditos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académicos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hasta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el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periodo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cursado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al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momento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de la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postulación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,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correspondientes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a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su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plan de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estudios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.</a:t>
            </a:r>
          </a:p>
          <a:p>
            <a:pPr marL="0" lvl="0" indent="0" algn="l">
              <a:lnSpc>
                <a:spcPts val="2762"/>
              </a:lnSpc>
            </a:pPr>
            <a:r>
              <a:rPr lang="en-US" sz="1972" b="1" u="none" dirty="0">
                <a:solidFill>
                  <a:srgbClr val="2E2E2E"/>
                </a:solidFill>
                <a:latin typeface="Arimo Bold"/>
                <a:ea typeface="Arimo Bold"/>
                <a:cs typeface="Arimo Bold"/>
                <a:sym typeface="Arimo Bold"/>
              </a:rPr>
              <a:t>2.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No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haber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perdido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asignaturas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en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los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dos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periodos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inmediatamente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anteriores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a la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postulación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.</a:t>
            </a:r>
          </a:p>
          <a:p>
            <a:pPr marL="0" lvl="0" indent="0" algn="l">
              <a:lnSpc>
                <a:spcPts val="2762"/>
              </a:lnSpc>
            </a:pPr>
            <a:r>
              <a:rPr lang="en-US" sz="1972" b="1" u="none" dirty="0">
                <a:solidFill>
                  <a:srgbClr val="2E2E2E"/>
                </a:solidFill>
                <a:latin typeface="Arimo Bold"/>
                <a:ea typeface="Arimo Bold"/>
                <a:cs typeface="Arimo Bold"/>
                <a:sym typeface="Arimo Bold"/>
              </a:rPr>
              <a:t>3.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No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haber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tenido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sanciones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disciplinarias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durante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su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permanencia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en la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Institución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.</a:t>
            </a:r>
          </a:p>
          <a:p>
            <a:pPr marL="0" lvl="0" indent="0" algn="l">
              <a:lnSpc>
                <a:spcPts val="2762"/>
              </a:lnSpc>
            </a:pPr>
            <a:r>
              <a:rPr lang="en-US" sz="1972" b="1" u="none" dirty="0">
                <a:solidFill>
                  <a:srgbClr val="2E2E2E"/>
                </a:solidFill>
                <a:latin typeface="Arimo Bold"/>
                <a:ea typeface="Arimo Bold"/>
                <a:cs typeface="Arimo Bold"/>
                <a:sym typeface="Arimo Bold"/>
              </a:rPr>
              <a:t>4. 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El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estudiante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deberá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haber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obtenido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una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calificación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igual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o superior a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cuarenta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y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cinco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(45) 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en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una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escala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de cero (0) a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cincuenta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(50) en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una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de las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asignaturas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relacionadas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con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el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que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hacer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del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laboratorio</a:t>
            </a:r>
            <a:endParaRPr lang="en-US" sz="1972" u="sng" dirty="0">
              <a:solidFill>
                <a:srgbClr val="2E2E2E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lvl="0" indent="0" algn="l">
              <a:lnSpc>
                <a:spcPts val="2762"/>
              </a:lnSpc>
            </a:pPr>
            <a:r>
              <a:rPr lang="en-US" sz="1972" b="1" u="none" dirty="0">
                <a:solidFill>
                  <a:srgbClr val="2E2E2E"/>
                </a:solidFill>
                <a:latin typeface="Arimo Bold"/>
                <a:ea typeface="Arimo Bold"/>
                <a:cs typeface="Arimo Bold"/>
                <a:sym typeface="Arimo Bold"/>
              </a:rPr>
              <a:t>5. 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Haber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obtenido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un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promedio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académico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acumulado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igual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o superior a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cuarenta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y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tres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(43) en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una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escala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de cero (0) a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cincuenta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(50).</a:t>
            </a:r>
          </a:p>
          <a:p>
            <a:pPr marL="0" lvl="0" indent="0" algn="l">
              <a:lnSpc>
                <a:spcPts val="2762"/>
              </a:lnSpc>
            </a:pPr>
            <a:r>
              <a:rPr lang="en-US" sz="1972" b="1" u="none" dirty="0">
                <a:solidFill>
                  <a:srgbClr val="2E2E2E"/>
                </a:solidFill>
                <a:latin typeface="Arimo Bold"/>
                <a:ea typeface="Arimo Bold"/>
                <a:cs typeface="Arimo Bold"/>
                <a:sym typeface="Arimo Bold"/>
              </a:rPr>
              <a:t>6.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Disponibilidad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de 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10 horas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semanales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para las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monitorias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. </a:t>
            </a:r>
          </a:p>
          <a:p>
            <a:pPr marL="0" lvl="0" indent="0" algn="l">
              <a:lnSpc>
                <a:spcPts val="2762"/>
              </a:lnSpc>
            </a:pPr>
            <a:endParaRPr lang="en-US" sz="1972" u="none" dirty="0">
              <a:solidFill>
                <a:srgbClr val="2E2E2E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lvl="0" indent="0" algn="l">
              <a:lnSpc>
                <a:spcPts val="2762"/>
              </a:lnSpc>
            </a:pPr>
            <a:r>
              <a:rPr lang="en-US" sz="1972" b="1" u="none" dirty="0" err="1">
                <a:solidFill>
                  <a:srgbClr val="2E2E2E"/>
                </a:solidFill>
                <a:latin typeface="Arimo Bold"/>
                <a:ea typeface="Arimo Bold"/>
                <a:cs typeface="Arimo Bold"/>
                <a:sym typeface="Arimo Bold"/>
              </a:rPr>
              <a:t>Procedimiento</a:t>
            </a:r>
            <a:r>
              <a:rPr lang="en-US" sz="1972" b="1" u="none" dirty="0">
                <a:solidFill>
                  <a:srgbClr val="2E2E2E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</a:p>
          <a:p>
            <a:pPr marL="425968" lvl="1" indent="-212984" algn="l">
              <a:lnSpc>
                <a:spcPts val="2762"/>
              </a:lnSpc>
              <a:buAutoNum type="arabicPeriod"/>
            </a:pP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Diligenciar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por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b="1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completo</a:t>
            </a:r>
            <a:r>
              <a:rPr lang="en-US" sz="1972" b="1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b="1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el</a:t>
            </a:r>
            <a:r>
              <a:rPr lang="en-US" sz="1972" b="1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 </a:t>
            </a:r>
            <a:r>
              <a:rPr lang="en-US" sz="1972" b="1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  <a:hlinkClick r:id="rId3" tooltip="https://www.konradlorenz.edu.co/wp-content/uploads/2025/01/FR_PI_F_503_Hoja_de_Vida_Aspirantes_Monitores_de_Laboratorio_v2.0-2.docx"/>
              </a:rPr>
              <a:t>formato</a:t>
            </a:r>
            <a:r>
              <a:rPr lang="en-US" sz="1972" b="1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  <a:hlinkClick r:id="rId3" tooltip="https://www.konradlorenz.edu.co/wp-content/uploads/2025/01/FR_PI_F_503_Hoja_de_Vida_Aspirantes_Monitores_de_Laboratorio_v2.0-2.docx"/>
              </a:rPr>
              <a:t> de hoja de </a:t>
            </a:r>
            <a:r>
              <a:rPr lang="en-US" sz="1972" b="1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  <a:hlinkClick r:id="rId3" tooltip="https://www.konradlorenz.edu.co/wp-content/uploads/2025/01/FR_PI_F_503_Hoja_de_Vida_Aspirantes_Monitores_de_Laboratorio_v2.0-2.docx"/>
              </a:rPr>
              <a:t>vida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  <a:hlinkClick r:id="rId3" tooltip="https://www.konradlorenz.edu.co/wp-content/uploads/2025/01/FR_PI_F_503_Hoja_de_Vida_Aspirantes_Monitores_de_Laboratorio_v2.0-2.docx"/>
              </a:rPr>
              <a:t>.</a:t>
            </a:r>
          </a:p>
          <a:p>
            <a:pPr marL="425968" lvl="1" indent="-212984" algn="l">
              <a:lnSpc>
                <a:spcPts val="2762"/>
              </a:lnSpc>
              <a:buAutoNum type="arabicPeriod"/>
            </a:pP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Enviar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la hoja de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vida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diligenciada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al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correo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electrónico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entre </a:t>
            </a:r>
            <a:r>
              <a:rPr lang="en-US" sz="1972" b="1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el</a:t>
            </a:r>
            <a:r>
              <a:rPr lang="en-US" sz="1972" b="1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 02 al 09 de </a:t>
            </a:r>
            <a:r>
              <a:rPr lang="en-US" sz="1972" b="1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febrero</a:t>
            </a:r>
            <a:r>
              <a:rPr lang="en-US" sz="1972" b="1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de 2026.</a:t>
            </a:r>
          </a:p>
          <a:p>
            <a:pPr marL="425968" lvl="1" indent="-212984">
              <a:lnSpc>
                <a:spcPts val="2762"/>
              </a:lnSpc>
              <a:buFontTx/>
              <a:buAutoNum type="arabicPeriod"/>
            </a:pPr>
            <a:r>
              <a:rPr lang="en-US" sz="1972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Revisión</a:t>
            </a:r>
            <a:r>
              <a:rPr lang="en-US" sz="1972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de </a:t>
            </a:r>
            <a:r>
              <a:rPr lang="en-US" sz="1972" b="1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condiciones</a:t>
            </a:r>
            <a:r>
              <a:rPr lang="en-US" sz="1972" b="1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b="1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académicas</a:t>
            </a:r>
            <a:r>
              <a:rPr lang="en-US" sz="1972" b="1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del </a:t>
            </a:r>
            <a:r>
              <a:rPr lang="en-US" sz="1972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aspirante</a:t>
            </a:r>
            <a:r>
              <a:rPr lang="en-US" sz="1972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.</a:t>
            </a:r>
          </a:p>
          <a:p>
            <a:pPr marL="425968" lvl="1" indent="-212984" algn="l">
              <a:lnSpc>
                <a:spcPts val="2762"/>
              </a:lnSpc>
              <a:buAutoNum type="arabicPeriod"/>
            </a:pPr>
            <a:r>
              <a:rPr lang="en-US" sz="1972" b="1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Análisis</a:t>
            </a:r>
            <a:r>
              <a:rPr lang="en-US" sz="1972" b="1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de hoja de </a:t>
            </a:r>
            <a:r>
              <a:rPr lang="en-US" sz="1972" b="1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vida</a:t>
            </a:r>
            <a:r>
              <a:rPr lang="en-US" sz="1972" b="1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por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parte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de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los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directores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del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laboratorio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. </a:t>
            </a:r>
          </a:p>
          <a:p>
            <a:pPr marL="0" lvl="0" indent="0" algn="l">
              <a:lnSpc>
                <a:spcPts val="2762"/>
              </a:lnSpc>
            </a:pPr>
            <a:endParaRPr lang="en-US" sz="1972" u="none" dirty="0">
              <a:solidFill>
                <a:srgbClr val="2E2E2E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lvl="0" indent="0" algn="l">
              <a:lnSpc>
                <a:spcPts val="2762"/>
              </a:lnSpc>
            </a:pPr>
            <a:endParaRPr lang="en-US" sz="1972" u="none" dirty="0">
              <a:solidFill>
                <a:srgbClr val="2E2E2E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90142" y="679600"/>
            <a:ext cx="16703379" cy="1803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69"/>
              </a:lnSpc>
            </a:pPr>
            <a:r>
              <a:rPr lang="en-US" sz="3200" b="1" spc="-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Inician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las </a:t>
            </a:r>
            <a:r>
              <a:rPr lang="en-US" sz="3200" b="1" spc="-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convocatorias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para </a:t>
            </a:r>
            <a:r>
              <a:rPr lang="en-US" sz="3200" b="1" spc="-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los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3200" b="1" spc="-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estudiantes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3200" b="1" spc="-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interesados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en ser </a:t>
            </a:r>
            <a:r>
              <a:rPr lang="en-US" sz="3200" b="1" spc="-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monitores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de </a:t>
            </a:r>
            <a:r>
              <a:rPr lang="en-US" sz="3200" b="1" spc="-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laboratorio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y </a:t>
            </a:r>
            <a:r>
              <a:rPr lang="en-US" sz="3200" b="1" spc="-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revistas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 para </a:t>
            </a:r>
            <a:r>
              <a:rPr lang="en-US" sz="3200" b="1" spc="-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el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primer </a:t>
            </a:r>
            <a:r>
              <a:rPr lang="en-US" sz="3200" b="1" spc="-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periodo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3200" b="1" spc="-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académico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del </a:t>
            </a:r>
            <a:r>
              <a:rPr lang="en-US" sz="3200" b="1" spc="-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año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.</a:t>
            </a:r>
            <a:r>
              <a:rPr lang="en-US" sz="3200" b="1" spc="-88" dirty="0">
                <a:solidFill>
                  <a:srgbClr val="7A85BB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</a:p>
          <a:p>
            <a:pPr algn="just">
              <a:lnSpc>
                <a:spcPts val="2269"/>
              </a:lnSpc>
            </a:pPr>
            <a:endParaRPr lang="en-US" sz="3200" b="1" spc="-88" dirty="0">
              <a:solidFill>
                <a:srgbClr val="2E2E2E"/>
              </a:solidFill>
              <a:latin typeface="Codec Pro Ultra-Bold"/>
              <a:ea typeface="Codec Pro Ultra-Bold"/>
              <a:cs typeface="Codec Pro Ultra-Bold"/>
              <a:sym typeface="Codec Pro Ultra-Bold"/>
            </a:endParaRPr>
          </a:p>
          <a:p>
            <a:pPr algn="just">
              <a:lnSpc>
                <a:spcPts val="2269"/>
              </a:lnSpc>
            </a:pPr>
            <a:endParaRPr lang="en-US" sz="3200" b="1" spc="-88" dirty="0">
              <a:solidFill>
                <a:srgbClr val="2E2E2E"/>
              </a:solidFill>
              <a:latin typeface="Codec Pro Ultra-Bold"/>
              <a:ea typeface="Codec Pro Ultra-Bold"/>
              <a:cs typeface="Codec Pro Ultra-Bold"/>
              <a:sym typeface="Codec Pro Ultra-Bold"/>
            </a:endParaRPr>
          </a:p>
          <a:p>
            <a:pPr algn="just">
              <a:lnSpc>
                <a:spcPts val="2269"/>
              </a:lnSpc>
            </a:pPr>
            <a:endParaRPr lang="en-US" sz="3200" b="1" spc="-88" dirty="0">
              <a:solidFill>
                <a:srgbClr val="2E2E2E"/>
              </a:solidFill>
              <a:latin typeface="Codec Pro Ultra-Bold"/>
              <a:ea typeface="Codec Pro Ultra-Bold"/>
              <a:cs typeface="Codec Pro Ultra-Bold"/>
              <a:sym typeface="Codec Pro Ultra-Bold"/>
            </a:endParaRPr>
          </a:p>
          <a:p>
            <a:pPr algn="just">
              <a:lnSpc>
                <a:spcPts val="2285"/>
              </a:lnSpc>
            </a:pPr>
            <a:r>
              <a:rPr lang="en-US" sz="3200" b="1" spc="-89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Los </a:t>
            </a:r>
            <a:r>
              <a:rPr lang="en-US" sz="3200" b="1" spc="-89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interesados</a:t>
            </a:r>
            <a:r>
              <a:rPr lang="en-US" sz="3200" b="1" spc="-89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3200" b="1" spc="-89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deberán</a:t>
            </a:r>
            <a:r>
              <a:rPr lang="en-US" sz="3200" b="1" spc="-89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3200" b="1" spc="-89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cumplir</a:t>
            </a:r>
            <a:r>
              <a:rPr lang="en-US" sz="3200" b="1" spc="-89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con </a:t>
            </a:r>
            <a:r>
              <a:rPr lang="en-US" sz="3200" b="1" spc="-89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los</a:t>
            </a:r>
            <a:r>
              <a:rPr lang="en-US" sz="3200" b="1" spc="-89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3200" b="1" spc="-89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siguientes</a:t>
            </a:r>
            <a:r>
              <a:rPr lang="en-US" sz="3200" b="1" spc="-89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3200" b="1" spc="-89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requisitos</a:t>
            </a:r>
            <a:r>
              <a:rPr lang="en-US" sz="3200" b="1" spc="-89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: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058047"/>
              </p:ext>
            </p:extLst>
          </p:nvPr>
        </p:nvGraphicFramePr>
        <p:xfrm>
          <a:off x="1781797" y="3515389"/>
          <a:ext cx="14724406" cy="5614159"/>
        </p:xfrm>
        <a:graphic>
          <a:graphicData uri="http://schemas.openxmlformats.org/drawingml/2006/table">
            <a:tbl>
              <a:tblPr/>
              <a:tblGrid>
                <a:gridCol w="59906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6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069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6111">
                <a:tc rowSpan="2"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3500" b="1" dirty="0" err="1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Convocatoria</a:t>
                      </a:r>
                      <a:r>
                        <a:rPr lang="en-US" sz="3500" b="1" dirty="0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 2026- I</a:t>
                      </a:r>
                      <a:endParaRPr lang="en-US" sz="35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1" dirty="0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DESDE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1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HASTA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5400">
                <a:tc vMerge="1"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 b="1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Convocatoria 2025- II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29 de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enero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 de 2026 -  09 de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febrero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 de 2026</a:t>
                      </a:r>
                      <a:endParaRPr lang="en-US" sz="28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21 de julio de 2025 -  11 de agosto de 2025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6324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500" b="1" dirty="0" err="1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Entrevistas</a:t>
                      </a:r>
                      <a:r>
                        <a:rPr lang="en-US" sz="3500" b="1" dirty="0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 con director de Laboratorio / Revista</a:t>
                      </a:r>
                      <a:endParaRPr lang="en-US" sz="35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10 - 13 de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febrero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 de 2026</a:t>
                      </a:r>
                      <a:endParaRPr lang="en-US" sz="28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13 de agosto de 2025  - 15 de agosto de 2025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6324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500" b="1" dirty="0" err="1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Resultados</a:t>
                      </a:r>
                      <a:r>
                        <a:rPr lang="en-US" sz="3500" b="1" dirty="0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 de la </a:t>
                      </a:r>
                      <a:r>
                        <a:rPr lang="en-US" sz="3500" b="1" dirty="0" err="1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Convocatoria</a:t>
                      </a:r>
                      <a:r>
                        <a:rPr lang="en-US" sz="3500" b="1" dirty="0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 2025-II</a:t>
                      </a:r>
                      <a:endParaRPr lang="en-US" sz="35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16 de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febrero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 de 2026</a:t>
                      </a:r>
                      <a:endParaRPr lang="en-US" sz="28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19 de agosto de 2025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4"/>
          <p:cNvSpPr txBox="1"/>
          <p:nvPr/>
        </p:nvSpPr>
        <p:spPr>
          <a:xfrm>
            <a:off x="2536167" y="1028700"/>
            <a:ext cx="13215665" cy="1914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72"/>
              </a:lnSpc>
            </a:pPr>
            <a:r>
              <a:rPr lang="en-US" sz="7600" b="1" spc="-2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Fecha</a:t>
            </a:r>
            <a:r>
              <a:rPr lang="en-US" sz="7600" b="1" spc="-2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</a:p>
          <a:p>
            <a:pPr algn="ctr">
              <a:lnSpc>
                <a:spcPts val="7372"/>
              </a:lnSpc>
            </a:pPr>
            <a:r>
              <a:rPr lang="en-US" sz="7600" b="1" spc="-2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Convocatoria</a:t>
            </a:r>
            <a:r>
              <a:rPr lang="en-US" sz="7600" b="1" spc="-2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2026-I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887230" y="489075"/>
            <a:ext cx="13215665" cy="230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14"/>
              </a:lnSpc>
            </a:pPr>
            <a:r>
              <a:rPr lang="en-US" sz="5000" b="1" spc="-235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CONVOCATORIA PARA MONITORES DE LABORATORIO Y REVISTAS 2026-I</a:t>
            </a:r>
          </a:p>
          <a:p>
            <a:pPr algn="ctr">
              <a:lnSpc>
                <a:spcPts val="6014"/>
              </a:lnSpc>
            </a:pPr>
            <a:endParaRPr lang="en-US" sz="5000" b="1" spc="-235" dirty="0">
              <a:solidFill>
                <a:srgbClr val="2E2E2E"/>
              </a:solidFill>
              <a:latin typeface="Codec Pro Ultra-Bold"/>
              <a:ea typeface="Codec Pro Ultra-Bold"/>
              <a:cs typeface="Codec Pro Ultra-Bold"/>
              <a:sym typeface="Codec Pro Ultra-Bold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15C69867-29F6-02EE-EEFA-61A8CF8E74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165154"/>
              </p:ext>
            </p:extLst>
          </p:nvPr>
        </p:nvGraphicFramePr>
        <p:xfrm>
          <a:off x="1066800" y="2171700"/>
          <a:ext cx="15849600" cy="6600009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5105400">
                  <a:extLst>
                    <a:ext uri="{9D8B030D-6E8A-4147-A177-3AD203B41FA5}">
                      <a16:colId xmlns:a16="http://schemas.microsoft.com/office/drawing/2014/main" val="791003483"/>
                    </a:ext>
                  </a:extLst>
                </a:gridCol>
                <a:gridCol w="10744200">
                  <a:extLst>
                    <a:ext uri="{9D8B030D-6E8A-4147-A177-3AD203B41FA5}">
                      <a16:colId xmlns:a16="http://schemas.microsoft.com/office/drawing/2014/main" val="4046028180"/>
                    </a:ext>
                  </a:extLst>
                </a:gridCol>
              </a:tblGrid>
              <a:tr h="856515">
                <a:tc>
                  <a:txBody>
                    <a:bodyPr/>
                    <a:lstStyle/>
                    <a:p>
                      <a:r>
                        <a:rPr lang="es-CO" sz="28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Nombre del Laboratorio / Revista</a:t>
                      </a:r>
                      <a:endParaRPr lang="es-CO" sz="2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F01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solidFill>
                            <a:sysClr val="windowText" lastClr="000000"/>
                          </a:solidFill>
                        </a:rPr>
                        <a:t>XXXXXXXXX</a:t>
                      </a:r>
                    </a:p>
                  </a:txBody>
                  <a:tcPr anchor="ctr">
                    <a:solidFill>
                      <a:srgbClr val="F01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693521"/>
                  </a:ext>
                </a:extLst>
              </a:tr>
              <a:tr h="516174">
                <a:tc>
                  <a:txBody>
                    <a:bodyPr/>
                    <a:lstStyle/>
                    <a:p>
                      <a:r>
                        <a:rPr lang="es-CO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Correo:</a:t>
                      </a:r>
                      <a:endParaRPr lang="es-CO" sz="2800" b="1" dirty="0"/>
                    </a:p>
                  </a:txBody>
                  <a:tcPr anchor="ctr">
                    <a:solidFill>
                      <a:srgbClr val="EDDFED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168780"/>
                  </a:ext>
                </a:extLst>
              </a:tr>
              <a:tr h="516174">
                <a:tc>
                  <a:txBody>
                    <a:bodyPr/>
                    <a:lstStyle/>
                    <a:p>
                      <a:r>
                        <a:rPr lang="es-CO" sz="2800" b="1" dirty="0"/>
                        <a:t>Nombre de Líder </a:t>
                      </a:r>
                      <a:r>
                        <a:rPr lang="es-CO" sz="28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 Laboratorio / Revista</a:t>
                      </a:r>
                      <a:endParaRPr lang="es-CO" sz="2800" b="1" dirty="0"/>
                    </a:p>
                  </a:txBody>
                  <a:tcPr anchor="ctr">
                    <a:solidFill>
                      <a:srgbClr val="EDDFED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283144"/>
                  </a:ext>
                </a:extLst>
              </a:tr>
              <a:tr h="10651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Número de monitores requeridos:</a:t>
                      </a:r>
                    </a:p>
                  </a:txBody>
                  <a:tcPr anchor="ctr">
                    <a:solidFill>
                      <a:srgbClr val="EDDF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20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/>
                        <a:t>2</a:t>
                      </a:r>
                      <a:endParaRPr lang="es-CO" sz="2000" dirty="0"/>
                    </a:p>
                    <a:p>
                      <a:endParaRPr lang="es-CO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5857704"/>
                  </a:ext>
                </a:extLst>
              </a:tr>
              <a:tr h="1477965">
                <a:tc>
                  <a:txBody>
                    <a:bodyPr/>
                    <a:lstStyle/>
                    <a:p>
                      <a:pPr algn="l"/>
                      <a:r>
                        <a:rPr lang="es-CO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FUNCIONES:</a:t>
                      </a:r>
                      <a:endParaRPr lang="es-CO" sz="2400" b="1" dirty="0"/>
                    </a:p>
                  </a:txBody>
                  <a:tcPr anchor="ctr">
                    <a:solidFill>
                      <a:srgbClr val="EDDFED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2000" dirty="0"/>
                        <a:t>XXX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2000" dirty="0"/>
                        <a:t>XXXX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2000" dirty="0"/>
                        <a:t>XXXXX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2000" dirty="0"/>
                        <a:t>XXXX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512184"/>
                  </a:ext>
                </a:extLst>
              </a:tr>
              <a:tr h="1707346">
                <a:tc>
                  <a:txBody>
                    <a:bodyPr/>
                    <a:lstStyle/>
                    <a:p>
                      <a:r>
                        <a:rPr lang="es-CO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REQUISITOS ESPECÍFICOS:</a:t>
                      </a:r>
                      <a:endParaRPr lang="es-CO" sz="2400" b="1" dirty="0"/>
                    </a:p>
                  </a:txBody>
                  <a:tcPr anchor="ctr">
                    <a:solidFill>
                      <a:srgbClr val="EDDFED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Haber obtenido una calificación igual o superior a cuarenta y cinco (</a:t>
                      </a:r>
                      <a:r>
                        <a:rPr lang="es-CO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  <a:r>
                        <a:rPr lang="es-CO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en una escala de cero (0) a cincuenta (</a:t>
                      </a:r>
                      <a:r>
                        <a:rPr lang="es-CO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r>
                        <a:rPr lang="es-CO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en una de las </a:t>
                      </a:r>
                      <a:r>
                        <a:rPr lang="es-CO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siguientes</a:t>
                      </a:r>
                      <a:r>
                        <a:rPr lang="es-CO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CO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asignaturas</a:t>
                      </a:r>
                      <a:r>
                        <a:rPr lang="es-CO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s-CO" sz="1800" kern="12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por favor docente incluir el nombre de la asignatura</a:t>
                      </a:r>
                      <a:endParaRPr lang="es-CO" sz="1800" kern="12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Haber obtenido un promedio académico </a:t>
                      </a:r>
                      <a:r>
                        <a:rPr lang="es-CO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acumulado igual o superior a cuarenta (40).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XXXX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XXX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XXX</a:t>
                      </a:r>
                      <a:endParaRPr lang="es-CO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75262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372</Words>
  <Application>Microsoft Office PowerPoint</Application>
  <PresentationFormat>Personalizado</PresentationFormat>
  <Paragraphs>50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2" baseType="lpstr">
      <vt:lpstr>Calibri</vt:lpstr>
      <vt:lpstr>Arimo</vt:lpstr>
      <vt:lpstr>Arimo Bold</vt:lpstr>
      <vt:lpstr>Codec Pro</vt:lpstr>
      <vt:lpstr>Codec Pro Ultra-Bold</vt:lpstr>
      <vt:lpstr>Arial</vt:lpstr>
      <vt:lpstr>Codec Pro 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Laboratorio Científico Moderno Ilustrado Azul y Naranja</dc:title>
  <cp:lastModifiedBy>Paula Catalina Luna Aguilar</cp:lastModifiedBy>
  <cp:revision>6</cp:revision>
  <dcterms:created xsi:type="dcterms:W3CDTF">2006-08-16T00:00:00Z</dcterms:created>
  <dcterms:modified xsi:type="dcterms:W3CDTF">2026-01-23T15:57:03Z</dcterms:modified>
  <dc:identifier>DAGlkdGJQdc</dc:identifier>
</cp:coreProperties>
</file>