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</p:embeddedFont>
    <p:embeddedFont>
      <p:font typeface="Codec Pro" panose="020B0604020202020204" charset="0"/>
      <p:regular r:id="rId8"/>
    </p:embeddedFont>
    <p:embeddedFont>
      <p:font typeface="Codec Pro Bold" panose="020B0604020202020204" charset="0"/>
      <p:regular r:id="rId9"/>
    </p:embeddedFont>
    <p:embeddedFont>
      <p:font typeface="Codec Pro Ultra-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FED"/>
    <a:srgbClr val="F01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77C2AB-A992-430C-992A-2BDC5035081D}" v="38" dt="2025-07-22T15:06:45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132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vestigaciones KL" userId="9ba3af0b-0ba0-458f-8712-bbbca5ffb237" providerId="ADAL" clId="{31EA8256-7AF4-4586-A68F-5531BA802253}"/>
    <pc:docChg chg="undo custSel modSld">
      <pc:chgData name="Investigaciones KL" userId="9ba3af0b-0ba0-458f-8712-bbbca5ffb237" providerId="ADAL" clId="{31EA8256-7AF4-4586-A68F-5531BA802253}" dt="2025-05-26T22:06:18.774" v="21" actId="20577"/>
      <pc:docMkLst>
        <pc:docMk/>
      </pc:docMkLst>
      <pc:sldChg chg="modSp mod">
        <pc:chgData name="Investigaciones KL" userId="9ba3af0b-0ba0-458f-8712-bbbca5ffb237" providerId="ADAL" clId="{31EA8256-7AF4-4586-A68F-5531BA802253}" dt="2025-05-26T22:06:18.774" v="21" actId="20577"/>
        <pc:sldMkLst>
          <pc:docMk/>
          <pc:sldMk cId="0" sldId="259"/>
        </pc:sldMkLst>
        <pc:graphicFrameChg chg="mod modGraphic">
          <ac:chgData name="Investigaciones KL" userId="9ba3af0b-0ba0-458f-8712-bbbca5ffb237" providerId="ADAL" clId="{31EA8256-7AF4-4586-A68F-5531BA802253}" dt="2025-05-26T22:06:18.774" v="21" actId="20577"/>
          <ac:graphicFrameMkLst>
            <pc:docMk/>
            <pc:sldMk cId="0" sldId="259"/>
            <ac:graphicFrameMk id="6" creationId="{15C69867-29F6-02EE-EEFA-61A8CF8E74B1}"/>
          </ac:graphicFrameMkLst>
        </pc:graphicFrameChg>
      </pc:sldChg>
    </pc:docChg>
  </pc:docChgLst>
  <pc:docChgLst>
    <pc:chgData name="Investigaciones KL" userId="9ba3af0b-0ba0-458f-8712-bbbca5ffb237" providerId="ADAL" clId="{B877C2AB-A992-430C-992A-2BDC5035081D}"/>
    <pc:docChg chg="undo custSel modSld">
      <pc:chgData name="Investigaciones KL" userId="9ba3af0b-0ba0-458f-8712-bbbca5ffb237" providerId="ADAL" clId="{B877C2AB-A992-430C-992A-2BDC5035081D}" dt="2025-07-22T15:19:46.987" v="78" actId="20577"/>
      <pc:docMkLst>
        <pc:docMk/>
      </pc:docMkLst>
      <pc:sldChg chg="modSp mod">
        <pc:chgData name="Investigaciones KL" userId="9ba3af0b-0ba0-458f-8712-bbbca5ffb237" providerId="ADAL" clId="{B877C2AB-A992-430C-992A-2BDC5035081D}" dt="2025-07-22T15:19:46.987" v="78" actId="20577"/>
        <pc:sldMkLst>
          <pc:docMk/>
          <pc:sldMk cId="0" sldId="259"/>
        </pc:sldMkLst>
        <pc:graphicFrameChg chg="mod modGraphic">
          <ac:chgData name="Investigaciones KL" userId="9ba3af0b-0ba0-458f-8712-bbbca5ffb237" providerId="ADAL" clId="{B877C2AB-A992-430C-992A-2BDC5035081D}" dt="2025-07-22T15:19:46.987" v="78" actId="20577"/>
          <ac:graphicFrameMkLst>
            <pc:docMk/>
            <pc:sldMk cId="0" sldId="259"/>
            <ac:graphicFrameMk id="6" creationId="{15C69867-29F6-02EE-EEFA-61A8CF8E74B1}"/>
          </ac:graphicFrameMkLst>
        </pc:graphicFrameChg>
      </pc:sldChg>
    </pc:docChg>
  </pc:docChgLst>
  <pc:docChgLst>
    <pc:chgData name="Investigaciones KL" userId="9ba3af0b-0ba0-458f-8712-bbbca5ffb237" providerId="ADAL" clId="{FF8C0625-D2B1-4D6B-BF70-83A892B33367}"/>
    <pc:docChg chg="undo custSel modSld">
      <pc:chgData name="Investigaciones KL" userId="9ba3af0b-0ba0-458f-8712-bbbca5ffb237" providerId="ADAL" clId="{FF8C0625-D2B1-4D6B-BF70-83A892B33367}" dt="2025-04-29T20:31:50.915" v="41" actId="20577"/>
      <pc:docMkLst>
        <pc:docMk/>
      </pc:docMkLst>
      <pc:sldChg chg="modSp mod">
        <pc:chgData name="Investigaciones KL" userId="9ba3af0b-0ba0-458f-8712-bbbca5ffb237" providerId="ADAL" clId="{FF8C0625-D2B1-4D6B-BF70-83A892B33367}" dt="2025-04-29T20:31:50.915" v="41" actId="20577"/>
        <pc:sldMkLst>
          <pc:docMk/>
          <pc:sldMk cId="0" sldId="259"/>
        </pc:sldMkLst>
        <pc:graphicFrameChg chg="mod modGraphic">
          <ac:chgData name="Investigaciones KL" userId="9ba3af0b-0ba0-458f-8712-bbbca5ffb237" providerId="ADAL" clId="{FF8C0625-D2B1-4D6B-BF70-83A892B33367}" dt="2025-04-29T20:31:50.915" v="41" actId="20577"/>
          <ac:graphicFrameMkLst>
            <pc:docMk/>
            <pc:sldMk cId="0" sldId="259"/>
            <ac:graphicFrameMk id="6" creationId="{15C69867-29F6-02EE-EEFA-61A8CF8E74B1}"/>
          </ac:graphicFrameMkLst>
        </pc:graphicFrameChg>
      </pc:sldChg>
    </pc:docChg>
  </pc:docChgLst>
  <pc:docChgLst>
    <pc:chgData name="Investigaciones KL" userId="9ba3af0b-0ba0-458f-8712-bbbca5ffb237" providerId="ADAL" clId="{B44F06AE-4C3D-4370-BF9A-8D8162CD2381}"/>
    <pc:docChg chg="undo custSel modSld">
      <pc:chgData name="Investigaciones KL" userId="9ba3af0b-0ba0-458f-8712-bbbca5ffb237" providerId="ADAL" clId="{B44F06AE-4C3D-4370-BF9A-8D8162CD2381}" dt="2025-05-23T21:48:04.680" v="83" actId="1076"/>
      <pc:docMkLst>
        <pc:docMk/>
      </pc:docMkLst>
      <pc:sldChg chg="modSp mod">
        <pc:chgData name="Investigaciones KL" userId="9ba3af0b-0ba0-458f-8712-bbbca5ffb237" providerId="ADAL" clId="{B44F06AE-4C3D-4370-BF9A-8D8162CD2381}" dt="2025-05-23T21:48:04.680" v="83" actId="1076"/>
        <pc:sldMkLst>
          <pc:docMk/>
          <pc:sldMk cId="0" sldId="259"/>
        </pc:sldMkLst>
        <pc:graphicFrameChg chg="mod modGraphic">
          <ac:chgData name="Investigaciones KL" userId="9ba3af0b-0ba0-458f-8712-bbbca5ffb237" providerId="ADAL" clId="{B44F06AE-4C3D-4370-BF9A-8D8162CD2381}" dt="2025-05-23T21:48:04.680" v="83" actId="1076"/>
          <ac:graphicFrameMkLst>
            <pc:docMk/>
            <pc:sldMk cId="0" sldId="259"/>
            <ac:graphicFrameMk id="6" creationId="{15C69867-29F6-02EE-EEFA-61A8CF8E74B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radlorenz.edu.co/wp-content/uploads/2025/01/FR_PI_F_503_Hoja_de_Vida_Aspirantes_Monitores_de_Laboratorio_v2.0-2.doc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o.cardonaz@konradlorenz.edu.co" TargetMode="External"/><Relationship Id="rId2" Type="http://schemas.openxmlformats.org/officeDocument/2006/relationships/hyperlink" Target="mailto:LCA@konradlorenz.edu.c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4546" y="-543209"/>
            <a:ext cx="1469093" cy="11627812"/>
            <a:chOff x="0" y="0"/>
            <a:chExt cx="386922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6922" cy="3062469"/>
            </a:xfrm>
            <a:custGeom>
              <a:avLst/>
              <a:gdLst/>
              <a:ahLst/>
              <a:cxnLst/>
              <a:rect l="l" t="t" r="r" b="b"/>
              <a:pathLst>
                <a:path w="386922" h="3062469">
                  <a:moveTo>
                    <a:pt x="0" y="0"/>
                  </a:moveTo>
                  <a:lnTo>
                    <a:pt x="386922" y="0"/>
                  </a:lnTo>
                  <a:lnTo>
                    <a:pt x="386922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6922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9700" y="2603051"/>
            <a:ext cx="425974" cy="42597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9717415" y="1988087"/>
            <a:ext cx="8043130" cy="5356850"/>
          </a:xfrm>
          <a:custGeom>
            <a:avLst/>
            <a:gdLst/>
            <a:ahLst/>
            <a:cxnLst/>
            <a:rect l="l" t="t" r="r" b="b"/>
            <a:pathLst>
              <a:path w="8043130" h="5356850">
                <a:moveTo>
                  <a:pt x="8043130" y="0"/>
                </a:moveTo>
                <a:lnTo>
                  <a:pt x="0" y="0"/>
                </a:lnTo>
                <a:lnTo>
                  <a:pt x="0" y="5356851"/>
                </a:lnTo>
                <a:lnTo>
                  <a:pt x="8043130" y="5356851"/>
                </a:lnTo>
                <a:lnTo>
                  <a:pt x="804313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1409700" y="3237584"/>
            <a:ext cx="9373834" cy="345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24"/>
              </a:lnSpc>
            </a:pPr>
            <a:r>
              <a:rPr lang="en-US" sz="8891" b="1" spc="-337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Laboratorios y </a:t>
            </a:r>
            <a:r>
              <a:rPr lang="en-US" sz="8891" b="1" spc="-337" dirty="0" err="1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2025-2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6448" y="2551529"/>
            <a:ext cx="8717087" cy="6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b="1" spc="-144">
                <a:solidFill>
                  <a:srgbClr val="2E2E2E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Convocatoria</a:t>
            </a:r>
            <a:r>
              <a:rPr lang="en-US" sz="3800" b="1" spc="-144">
                <a:solidFill>
                  <a:srgbClr val="7A85B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0393" y="-670406"/>
            <a:ext cx="880785" cy="11627812"/>
            <a:chOff x="0" y="0"/>
            <a:chExt cx="231976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976" cy="3062469"/>
            </a:xfrm>
            <a:custGeom>
              <a:avLst/>
              <a:gdLst/>
              <a:ahLst/>
              <a:cxnLst/>
              <a:rect l="l" t="t" r="r" b="b"/>
              <a:pathLst>
                <a:path w="231976" h="3062469">
                  <a:moveTo>
                    <a:pt x="0" y="0"/>
                  </a:moveTo>
                  <a:lnTo>
                    <a:pt x="231976" y="0"/>
                  </a:lnTo>
                  <a:lnTo>
                    <a:pt x="231976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976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34761" y="1510437"/>
            <a:ext cx="7966234" cy="8903759"/>
          </a:xfrm>
          <a:custGeom>
            <a:avLst/>
            <a:gdLst/>
            <a:ahLst/>
            <a:cxnLst/>
            <a:rect l="l" t="t" r="r" b="b"/>
            <a:pathLst>
              <a:path w="7966234" h="8903759">
                <a:moveTo>
                  <a:pt x="0" y="0"/>
                </a:moveTo>
                <a:lnTo>
                  <a:pt x="7966234" y="0"/>
                </a:lnTo>
                <a:lnTo>
                  <a:pt x="7966234" y="8903760"/>
                </a:lnTo>
                <a:lnTo>
                  <a:pt x="0" y="890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76" r="-5776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590142" y="2404038"/>
            <a:ext cx="10687458" cy="7867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62"/>
              </a:lnSpc>
            </a:pPr>
            <a:endParaRPr dirty="0"/>
          </a:p>
          <a:p>
            <a:pPr marL="0" lvl="0" indent="0" algn="l">
              <a:lnSpc>
                <a:spcPts val="2762"/>
              </a:lnSpc>
            </a:pP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Requisitos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generales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Ser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regular y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aprobado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créditos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hasta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cursado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momento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correspondientes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plan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2.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perdido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inmediatamente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anteriores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3.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sanciones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disciplinarias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durante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permanencia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Institución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4.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deberá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calificación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(45)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relacionadas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con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que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hacer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endParaRPr lang="en-US" sz="1972" u="sng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5.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un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promedio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acumulado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(43)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6.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Disponibilidad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10 horas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semanales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para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monitorias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 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Procedimiento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completo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formato</a:t>
            </a:r>
            <a:r>
              <a:rPr lang="en-US" sz="1972" b="1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 de hoja de 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vida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Enviar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la hoja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electrónico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entre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21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julio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 al 11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agosto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2025.</a:t>
            </a:r>
          </a:p>
          <a:p>
            <a:pPr marL="425968" lvl="1" indent="-212984">
              <a:lnSpc>
                <a:spcPts val="2762"/>
              </a:lnSpc>
              <a:buFontTx/>
              <a:buAutoNum type="arabicPeriod"/>
            </a:pP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Revisión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condiciones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académicas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del </a:t>
            </a: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aspirante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Análisis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hoja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parte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directores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0142" y="679600"/>
            <a:ext cx="16703379" cy="18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69"/>
              </a:lnSpc>
            </a:pP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Inician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las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estudiantes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en ser 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y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 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el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primer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periodo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académico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del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año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.</a:t>
            </a:r>
            <a:r>
              <a:rPr lang="en-US" sz="3200" b="1" spc="-88" dirty="0">
                <a:solidFill>
                  <a:srgbClr val="7A85BB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85"/>
              </a:lnSpc>
            </a:pP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deberán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cumplir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con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siguientes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requisitos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75528"/>
              </p:ext>
            </p:extLst>
          </p:nvPr>
        </p:nvGraphicFramePr>
        <p:xfrm>
          <a:off x="1781797" y="3515389"/>
          <a:ext cx="14724406" cy="5614159"/>
        </p:xfrm>
        <a:graphic>
          <a:graphicData uri="http://schemas.openxmlformats.org/drawingml/2006/table">
            <a:tbl>
              <a:tblPr/>
              <a:tblGrid>
                <a:gridCol w="5990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111">
                <a:tc rowSpan="2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 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DESDE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HASTA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 2025- II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Entrevistas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con director de Laboratorio / Revista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Resultados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de la </a:t>
                      </a: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536167" y="1028700"/>
            <a:ext cx="13215665" cy="191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Fecha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2025-II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87230" y="489075"/>
            <a:ext cx="1321566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5000" b="1" spc="-235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 PARA MONITORES DE LABORATORIO Y REVISTAS 2025-II</a:t>
            </a:r>
          </a:p>
          <a:p>
            <a:pPr algn="ctr">
              <a:lnSpc>
                <a:spcPts val="6014"/>
              </a:lnSpc>
            </a:pPr>
            <a:endParaRPr lang="en-US" sz="5000" b="1" spc="-235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5C69867-29F6-02EE-EEFA-61A8CF8E7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53303"/>
              </p:ext>
            </p:extLst>
          </p:nvPr>
        </p:nvGraphicFramePr>
        <p:xfrm>
          <a:off x="990600" y="1943100"/>
          <a:ext cx="16078200" cy="814515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332868">
                  <a:extLst>
                    <a:ext uri="{9D8B030D-6E8A-4147-A177-3AD203B41FA5}">
                      <a16:colId xmlns:a16="http://schemas.microsoft.com/office/drawing/2014/main" val="791003483"/>
                    </a:ext>
                  </a:extLst>
                </a:gridCol>
                <a:gridCol w="10745332">
                  <a:extLst>
                    <a:ext uri="{9D8B030D-6E8A-4147-A177-3AD203B41FA5}">
                      <a16:colId xmlns:a16="http://schemas.microsoft.com/office/drawing/2014/main" val="4046028180"/>
                    </a:ext>
                  </a:extLst>
                </a:gridCol>
              </a:tblGrid>
              <a:tr h="694177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del Laboratorio / Revista</a:t>
                      </a:r>
                      <a:endParaRPr lang="es-CO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ysClr val="windowText" lastClr="000000"/>
                          </a:solidFill>
                        </a:rPr>
                        <a:t>Laboratorio de Conducta Animal (LCA)</a:t>
                      </a:r>
                      <a:endParaRPr lang="es-CO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93521"/>
                  </a:ext>
                </a:extLst>
              </a:tr>
              <a:tr h="470549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Correo: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LCA@konradlorenz.edu.co</a:t>
                      </a:r>
                      <a:endParaRPr lang="es-CO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angelo.cardonaz@konradlorenz.edu.co</a:t>
                      </a:r>
                      <a:endParaRPr lang="es-CO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68780"/>
                  </a:ext>
                </a:extLst>
              </a:tr>
              <a:tr h="858060">
                <a:tc>
                  <a:txBody>
                    <a:bodyPr/>
                    <a:lstStyle/>
                    <a:p>
                      <a:r>
                        <a:rPr lang="es-CO" sz="2800" b="1" dirty="0"/>
                        <a:t>Nombre de Líder </a:t>
                      </a:r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Laboratorio / Revista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Angelo Cardona Zea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83144"/>
                  </a:ext>
                </a:extLst>
              </a:tr>
              <a:tr h="913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monitores requeridos:</a:t>
                      </a:r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/>
                        <a:t>15</a:t>
                      </a:r>
                      <a:endParaRPr lang="es-CO" sz="2000" dirty="0"/>
                    </a:p>
                    <a:p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57704"/>
                  </a:ext>
                </a:extLst>
              </a:tr>
              <a:tr h="2020592">
                <a:tc>
                  <a:txBody>
                    <a:bodyPr/>
                    <a:lstStyle/>
                    <a:p>
                      <a:pPr algn="l"/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FUNCIONES: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Acompañar y asesorar las actividades realizadas por los estudiantes dentro del Laboratorio.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Acompañar y asesorar las actividades realizadas por los estudiantes dentro del Laboratorio Acompañar y asesorar las actividades realizadas por los estudiantes dentro del Laboratorio.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Archivar y organizar la información de la ejecución de los sujetos experimentales, de estudiantes y alimentar las bases de datos creadas para tal fin.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Apoyar el transporte y manipulación de sujetos experimentales.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demás contempladas en el reglamento y disposiciones institucionales y las que le sean asignadas por la Dirección del Laboratorio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12184"/>
                  </a:ext>
                </a:extLst>
              </a:tr>
              <a:tr h="2574179">
                <a:tc>
                  <a:txBody>
                    <a:bodyPr/>
                    <a:lstStyle/>
                    <a:p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 ESPECÍFICOS: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Tener un promedio académico acumulado igual o superior a cuarenta (43).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Disponibilidad de 10 horas semanales para la monitoria.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haber perdido asignaturas en los dos semestres inmediatamente anteriores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Disponer de tiempo en el horario de la mañana y de la tarde.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Haber obtenido una calificación igual o superior a cuarenta y cinco (45) en una escala de cero (0) a cincuenta (50) en una de las siguientes asignaturas: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del comportamiento I, Análisis del comportamiento II, Psicobiología.</a:t>
                      </a:r>
                      <a:endParaRPr lang="es-E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526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527</Words>
  <Application>Microsoft Office PowerPoint</Application>
  <PresentationFormat>Personalizado</PresentationFormat>
  <Paragraphs>54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Codec Pro Bold</vt:lpstr>
      <vt:lpstr>Calibri</vt:lpstr>
      <vt:lpstr>Aptos</vt:lpstr>
      <vt:lpstr>Arimo</vt:lpstr>
      <vt:lpstr>Arial</vt:lpstr>
      <vt:lpstr>Codec Pro Ultra-Bold</vt:lpstr>
      <vt:lpstr>Codec Pro</vt:lpstr>
      <vt:lpstr>Arimo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Laboratorio Científico Moderno Ilustrado Azul y Naranja</dc:title>
  <cp:lastModifiedBy>Investigaciones KL</cp:lastModifiedBy>
  <cp:revision>5</cp:revision>
  <dcterms:created xsi:type="dcterms:W3CDTF">2006-08-16T00:00:00Z</dcterms:created>
  <dcterms:modified xsi:type="dcterms:W3CDTF">2025-07-22T15:19:48Z</dcterms:modified>
  <dc:identifier>DAGlkdGJQdc</dc:identifier>
</cp:coreProperties>
</file>