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rimo" panose="020B0604020202020204" charset="0"/>
      <p:regular r:id="rId6"/>
    </p:embeddedFont>
    <p:embeddedFont>
      <p:font typeface="Codec Pro" panose="020B0604020202020204" charset="0"/>
      <p:regular r:id="rId7"/>
    </p:embeddedFont>
    <p:embeddedFont>
      <p:font typeface="Codec Pro Bold" panose="020B0604020202020204" charset="0"/>
      <p:regular r:id="rId8"/>
    </p:embeddedFont>
    <p:embeddedFont>
      <p:font typeface="Arimo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dec Pro Ultra-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FED"/>
    <a:srgbClr val="F01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C0625-D2B1-4D6B-BF70-83A892B33367}" v="3" dt="2025-04-29T20:31:21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5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radlorenz.edu.co/wp-content/uploads/2025/01/FR_PI_F_503_Hoja_de_Vida_Aspirantes_Monitores_de_Laboratorio_v2.0-2.doc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34546" y="-543209"/>
            <a:ext cx="1469093" cy="11627812"/>
            <a:chOff x="0" y="0"/>
            <a:chExt cx="386922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6922" cy="3062469"/>
            </a:xfrm>
            <a:custGeom>
              <a:avLst/>
              <a:gdLst/>
              <a:ahLst/>
              <a:cxnLst/>
              <a:rect l="l" t="t" r="r" b="b"/>
              <a:pathLst>
                <a:path w="386922" h="3062469">
                  <a:moveTo>
                    <a:pt x="0" y="0"/>
                  </a:moveTo>
                  <a:lnTo>
                    <a:pt x="386922" y="0"/>
                  </a:lnTo>
                  <a:lnTo>
                    <a:pt x="386922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6922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9700" y="2603051"/>
            <a:ext cx="425974" cy="42597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9717415" y="1988087"/>
            <a:ext cx="8043130" cy="5356850"/>
          </a:xfrm>
          <a:custGeom>
            <a:avLst/>
            <a:gdLst/>
            <a:ahLst/>
            <a:cxnLst/>
            <a:rect l="l" t="t" r="r" b="b"/>
            <a:pathLst>
              <a:path w="8043130" h="5356850">
                <a:moveTo>
                  <a:pt x="8043130" y="0"/>
                </a:moveTo>
                <a:lnTo>
                  <a:pt x="0" y="0"/>
                </a:lnTo>
                <a:lnTo>
                  <a:pt x="0" y="5356851"/>
                </a:lnTo>
                <a:lnTo>
                  <a:pt x="8043130" y="5356851"/>
                </a:lnTo>
                <a:lnTo>
                  <a:pt x="804313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1409700" y="3237584"/>
            <a:ext cx="9373834" cy="345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24"/>
              </a:lnSpc>
            </a:pPr>
            <a:r>
              <a:rPr lang="en-US" sz="8891" b="1" spc="-337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Laboratorios y </a:t>
            </a:r>
            <a:r>
              <a:rPr lang="en-US" sz="8891" b="1" spc="-337" dirty="0" err="1">
                <a:solidFill>
                  <a:srgbClr val="FA41B7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8891" b="1" spc="-337" dirty="0">
                <a:solidFill>
                  <a:srgbClr val="929CC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891" b="1" spc="-337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2025-2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6448" y="2551529"/>
            <a:ext cx="8717087" cy="6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8"/>
              </a:lnSpc>
            </a:pPr>
            <a:r>
              <a:rPr lang="en-US" sz="3800" b="1" spc="-144">
                <a:solidFill>
                  <a:srgbClr val="2E2E2E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Convocatoria</a:t>
            </a:r>
            <a:r>
              <a:rPr lang="en-US" sz="3800" b="1" spc="-144">
                <a:solidFill>
                  <a:srgbClr val="7A85B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0393" y="-670406"/>
            <a:ext cx="880785" cy="11627812"/>
            <a:chOff x="0" y="0"/>
            <a:chExt cx="231976" cy="30624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976" cy="3062469"/>
            </a:xfrm>
            <a:custGeom>
              <a:avLst/>
              <a:gdLst/>
              <a:ahLst/>
              <a:cxnLst/>
              <a:rect l="l" t="t" r="r" b="b"/>
              <a:pathLst>
                <a:path w="231976" h="3062469">
                  <a:moveTo>
                    <a:pt x="0" y="0"/>
                  </a:moveTo>
                  <a:lnTo>
                    <a:pt x="231976" y="0"/>
                  </a:lnTo>
                  <a:lnTo>
                    <a:pt x="231976" y="3062469"/>
                  </a:lnTo>
                  <a:lnTo>
                    <a:pt x="0" y="3062469"/>
                  </a:lnTo>
                  <a:close/>
                </a:path>
              </a:pathLst>
            </a:custGeom>
            <a:solidFill>
              <a:srgbClr val="FA41B7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1976" cy="3100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534761" y="1510437"/>
            <a:ext cx="7966234" cy="8903759"/>
          </a:xfrm>
          <a:custGeom>
            <a:avLst/>
            <a:gdLst/>
            <a:ahLst/>
            <a:cxnLst/>
            <a:rect l="l" t="t" r="r" b="b"/>
            <a:pathLst>
              <a:path w="7966234" h="8903759">
                <a:moveTo>
                  <a:pt x="0" y="0"/>
                </a:moveTo>
                <a:lnTo>
                  <a:pt x="7966234" y="0"/>
                </a:lnTo>
                <a:lnTo>
                  <a:pt x="7966234" y="8903760"/>
                </a:lnTo>
                <a:lnTo>
                  <a:pt x="0" y="8903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76" r="-5776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590142" y="2404038"/>
            <a:ext cx="10687458" cy="7867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762"/>
              </a:lnSpc>
            </a:pPr>
            <a:endParaRPr dirty="0"/>
          </a:p>
          <a:p>
            <a:pPr marL="0" lvl="0" indent="0" algn="l">
              <a:lnSpc>
                <a:spcPts val="2762"/>
              </a:lnSpc>
            </a:pP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Requisitos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 </a:t>
            </a: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generales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Ser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regular y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aprobado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créditos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hasta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cursado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momento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correspondientes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plan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2.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perdido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periodos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inmediatamente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anteriores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postulación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3.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No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sanciones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disciplinarias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durante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su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permanencia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 la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Institución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4.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estudiante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deberá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calificación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(45)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asignaturas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relacionadas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con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que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hacer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endParaRPr lang="en-US" sz="1972" u="sng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5. 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Haber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obtenido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un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promedio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acumulado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igual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o superior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cuarenta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y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tres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(43) en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una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escala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cero (0) a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cincuenta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(50).</a:t>
            </a: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6.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Disponibilidad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10 horas </a:t>
            </a:r>
            <a:r>
              <a:rPr lang="en-US" sz="1972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semanales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para las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monitorias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 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r>
              <a:rPr lang="en-US" sz="1972" b="1" u="none" dirty="0" err="1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Procedimiento</a:t>
            </a:r>
            <a:r>
              <a:rPr lang="en-US" sz="1972" b="1" u="none" dirty="0">
                <a:solidFill>
                  <a:srgbClr val="2E2E2E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completo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formato</a:t>
            </a:r>
            <a:r>
              <a:rPr lang="en-US" sz="1972" b="1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 de hoja de </a:t>
            </a:r>
            <a:r>
              <a:rPr lang="en-US" sz="1972" b="1" u="sng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vida</a:t>
            </a:r>
            <a:r>
              <a:rPr lang="en-US" sz="1972" u="sng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  <a:hlinkClick r:id="rId3" tooltip="https://www.konradlorenz.edu.co/wp-content/uploads/2025/01/FR_PI_F_503_Hoja_de_Vida_Aspirantes_Monitores_de_Laboratorio_v2.0-2.docx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Enviar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la hoja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diligenciada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al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correo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electrónico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entre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 21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julio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2025 al 11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agosto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2025.</a:t>
            </a:r>
          </a:p>
          <a:p>
            <a:pPr marL="425968" lvl="1" indent="-212984">
              <a:lnSpc>
                <a:spcPts val="2762"/>
              </a:lnSpc>
              <a:buFontTx/>
              <a:buAutoNum type="arabicPeriod"/>
            </a:pP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Revisión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condiciones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b="1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académicas</a:t>
            </a:r>
            <a:r>
              <a:rPr lang="en-US" sz="1972" b="1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del </a:t>
            </a:r>
            <a:r>
              <a:rPr lang="en-US" sz="1972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aspirante</a:t>
            </a:r>
            <a:r>
              <a:rPr lang="en-US" sz="1972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425968" lvl="1" indent="-212984" algn="l">
              <a:lnSpc>
                <a:spcPts val="2762"/>
              </a:lnSpc>
              <a:buAutoNum type="arabicPeriod"/>
            </a:pP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Análisis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hoja de </a:t>
            </a:r>
            <a:r>
              <a:rPr lang="en-US" sz="1972" b="1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vida</a:t>
            </a:r>
            <a:r>
              <a:rPr lang="en-US" sz="1972" b="1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por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parte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los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directores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 del </a:t>
            </a:r>
            <a:r>
              <a:rPr lang="en-US" sz="1972" u="none" dirty="0" err="1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laboratorio</a:t>
            </a:r>
            <a:r>
              <a:rPr lang="en-US" sz="1972" u="none" dirty="0">
                <a:solidFill>
                  <a:srgbClr val="2E2E2E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>
              <a:lnSpc>
                <a:spcPts val="2762"/>
              </a:lnSpc>
            </a:pPr>
            <a:endParaRPr lang="en-US" sz="1972" u="none" dirty="0">
              <a:solidFill>
                <a:srgbClr val="2E2E2E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0142" y="679600"/>
            <a:ext cx="16703379" cy="18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69"/>
              </a:lnSpc>
            </a:pP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Inician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las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estudiantes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en ser 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monitores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laboratorio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y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revistas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 para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el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primer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periodo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académico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del </a:t>
            </a:r>
            <a:r>
              <a:rPr lang="en-US" sz="3200" b="1" spc="-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año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.</a:t>
            </a:r>
            <a:r>
              <a:rPr lang="en-US" sz="3200" b="1" spc="-88" dirty="0">
                <a:solidFill>
                  <a:srgbClr val="7A85BB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69"/>
              </a:lnSpc>
            </a:pPr>
            <a:endParaRPr lang="en-US" sz="3200" b="1" spc="-88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  <a:p>
            <a:pPr algn="just">
              <a:lnSpc>
                <a:spcPts val="2285"/>
              </a:lnSpc>
            </a:pP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interesados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deberán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cumplir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con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los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siguientes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3200" b="1" spc="-89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requisitos</a:t>
            </a:r>
            <a:r>
              <a:rPr lang="en-US" sz="3200" b="1" spc="-89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75528"/>
              </p:ext>
            </p:extLst>
          </p:nvPr>
        </p:nvGraphicFramePr>
        <p:xfrm>
          <a:off x="1781797" y="3515389"/>
          <a:ext cx="14724406" cy="5614159"/>
        </p:xfrm>
        <a:graphic>
          <a:graphicData uri="http://schemas.openxmlformats.org/drawingml/2006/table">
            <a:tbl>
              <a:tblPr/>
              <a:tblGrid>
                <a:gridCol w="5990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111">
                <a:tc rowSpan="2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 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DESDE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HASTA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 vMerge="1"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b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 2025- II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21 de julio de 2025 -  11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Entrevistas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con director de Laboratorio / Revista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13 de agosto de 2025  - 15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324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Resultados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de la </a:t>
                      </a:r>
                      <a:r>
                        <a:rPr lang="en-US" sz="3500" b="1" dirty="0" err="1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Convocatoria</a:t>
                      </a:r>
                      <a:r>
                        <a:rPr lang="en-US" sz="3500" b="1" dirty="0">
                          <a:solidFill>
                            <a:srgbClr val="000000"/>
                          </a:solidFill>
                          <a:latin typeface="Codec Pro Bold"/>
                          <a:ea typeface="Codec Pro Bold"/>
                          <a:cs typeface="Codec Pro Bold"/>
                          <a:sym typeface="Codec Pro Bold"/>
                        </a:rPr>
                        <a:t> 2025-II</a:t>
                      </a:r>
                      <a:endParaRPr lang="en-US" sz="35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Codec Pro"/>
                          <a:ea typeface="Codec Pro"/>
                          <a:cs typeface="Codec Pro"/>
                          <a:sym typeface="Codec Pro"/>
                        </a:rPr>
                        <a:t>19 de agosto de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2536167" y="1028700"/>
            <a:ext cx="13215665" cy="191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Fecha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</a:p>
          <a:p>
            <a:pPr algn="ctr">
              <a:lnSpc>
                <a:spcPts val="7372"/>
              </a:lnSpc>
            </a:pPr>
            <a:r>
              <a:rPr lang="en-US" sz="7600" b="1" spc="-288" dirty="0" err="1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</a:t>
            </a:r>
            <a:r>
              <a:rPr lang="en-US" sz="7600" b="1" spc="-288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2025-II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87230" y="489075"/>
            <a:ext cx="13215665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4"/>
              </a:lnSpc>
            </a:pPr>
            <a:r>
              <a:rPr lang="en-US" sz="5000" b="1" spc="-235" dirty="0">
                <a:solidFill>
                  <a:srgbClr val="2E2E2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CONVOCATORIA PARA MONITORES DE LABORATORIO Y REVISTAS 2025-II</a:t>
            </a:r>
          </a:p>
          <a:p>
            <a:pPr algn="ctr">
              <a:lnSpc>
                <a:spcPts val="6014"/>
              </a:lnSpc>
            </a:pPr>
            <a:endParaRPr lang="en-US" sz="5000" b="1" spc="-235" dirty="0">
              <a:solidFill>
                <a:srgbClr val="2E2E2E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5C69867-29F6-02EE-EEFA-61A8CF8E7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86534"/>
              </p:ext>
            </p:extLst>
          </p:nvPr>
        </p:nvGraphicFramePr>
        <p:xfrm>
          <a:off x="1066800" y="2171700"/>
          <a:ext cx="15849600" cy="663048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791003483"/>
                    </a:ext>
                  </a:extLst>
                </a:gridCol>
                <a:gridCol w="10744200">
                  <a:extLst>
                    <a:ext uri="{9D8B030D-6E8A-4147-A177-3AD203B41FA5}">
                      <a16:colId xmlns:a16="http://schemas.microsoft.com/office/drawing/2014/main" val="4046028180"/>
                    </a:ext>
                  </a:extLst>
                </a:gridCol>
              </a:tblGrid>
              <a:tr h="856515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del Laboratorio / Revista</a:t>
                      </a:r>
                      <a:endParaRPr lang="es-CO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>
                          <a:solidFill>
                            <a:sysClr val="windowText" lastClr="000000"/>
                          </a:solidFill>
                        </a:rPr>
                        <a:t>Laboratorio</a:t>
                      </a:r>
                      <a:r>
                        <a:rPr lang="es-CO" sz="2000" baseline="0" dirty="0" smtClean="0">
                          <a:solidFill>
                            <a:sysClr val="windowText" lastClr="000000"/>
                          </a:solidFill>
                        </a:rPr>
                        <a:t>  Ingeniería Industrial</a:t>
                      </a:r>
                      <a:endParaRPr lang="es-CO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rgbClr val="F01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93521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Correo</a:t>
                      </a:r>
                      <a:r>
                        <a:rPr lang="es-CO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Carlos.suarez@konradlorenz.edu.co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68780"/>
                  </a:ext>
                </a:extLst>
              </a:tr>
              <a:tr h="516174">
                <a:tc>
                  <a:txBody>
                    <a:bodyPr/>
                    <a:lstStyle/>
                    <a:p>
                      <a:r>
                        <a:rPr lang="es-CO" sz="2800" b="1" dirty="0"/>
                        <a:t>Nombre de Líder </a:t>
                      </a:r>
                      <a:r>
                        <a:rPr lang="es-CO" sz="2800" b="1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Laboratorio / Revista</a:t>
                      </a:r>
                      <a:endParaRPr lang="es-CO" sz="28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dirty="0" smtClean="0"/>
                        <a:t>Carlos Suárez</a:t>
                      </a: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283144"/>
                  </a:ext>
                </a:extLst>
              </a:tr>
              <a:tr h="1065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monitores requeridos:</a:t>
                      </a:r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/>
                        <a:t>2</a:t>
                      </a:r>
                      <a:endParaRPr lang="es-CO" sz="2000" dirty="0"/>
                    </a:p>
                    <a:p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57704"/>
                  </a:ext>
                </a:extLst>
              </a:tr>
              <a:tr h="1477965">
                <a:tc>
                  <a:txBody>
                    <a:bodyPr/>
                    <a:lstStyle/>
                    <a:p>
                      <a:pPr algn="l"/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FUNCIONES: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 smtClean="0"/>
                        <a:t>Velar por el buen</a:t>
                      </a:r>
                      <a:r>
                        <a:rPr lang="es-CO" sz="2000" baseline="0" dirty="0" smtClean="0"/>
                        <a:t> estado de los equipos </a:t>
                      </a:r>
                      <a:endParaRPr lang="es-CO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 smtClean="0"/>
                        <a:t>Preparar</a:t>
                      </a:r>
                      <a:r>
                        <a:rPr lang="es-CO" sz="2000" baseline="0" dirty="0" smtClean="0"/>
                        <a:t> las actividades a desarrollar en el laboratorio</a:t>
                      </a:r>
                      <a:endParaRPr lang="es-CO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O" sz="20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512184"/>
                  </a:ext>
                </a:extLst>
              </a:tr>
              <a:tr h="1707346">
                <a:tc>
                  <a:txBody>
                    <a:bodyPr/>
                    <a:lstStyle/>
                    <a:p>
                      <a:r>
                        <a:rPr lang="es-CO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REQUISITOS ESPECÍFICOS:</a:t>
                      </a:r>
                      <a:endParaRPr lang="es-CO" sz="2400" b="1" dirty="0"/>
                    </a:p>
                  </a:txBody>
                  <a:tcPr anchor="ctr">
                    <a:solidFill>
                      <a:srgbClr val="EDDFE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Haber obtenido una calificación igual o superior a cuarenta y cinco (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en una escala de cero (0) a cincuenta (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en una de las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siguientes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asignaturas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CO" sz="1800" kern="120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Diseño</a:t>
                      </a:r>
                      <a:r>
                        <a:rPr lang="es-CO" sz="1800" kern="1200" baseline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Digital </a:t>
                      </a:r>
                      <a:endParaRPr lang="es-CO" sz="180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Haber obtenido un promedio académico </a:t>
                      </a:r>
                      <a:r>
                        <a:rPr lang="es-CO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acumulado igual o superior a cuarenta (40).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526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167</Words>
  <Application>Microsoft Office PowerPoint</Application>
  <PresentationFormat>Personalizado</PresentationFormat>
  <Paragraphs>48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Arimo</vt:lpstr>
      <vt:lpstr>Arial</vt:lpstr>
      <vt:lpstr>Codec Pro</vt:lpstr>
      <vt:lpstr>Codec Pro Bold</vt:lpstr>
      <vt:lpstr>Arimo Bold</vt:lpstr>
      <vt:lpstr>Calibri</vt:lpstr>
      <vt:lpstr>Codec Pro Ultra-Bold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Laboratorio Científico Moderno Ilustrado Azul y Naranja</dc:title>
  <dc:creator>Usuario</dc:creator>
  <cp:lastModifiedBy>Usuario</cp:lastModifiedBy>
  <cp:revision>9</cp:revision>
  <dcterms:created xsi:type="dcterms:W3CDTF">2006-08-16T00:00:00Z</dcterms:created>
  <dcterms:modified xsi:type="dcterms:W3CDTF">2025-05-26T21:37:43Z</dcterms:modified>
  <dc:identifier>DAGlkdGJQdc</dc:identifier>
</cp:coreProperties>
</file>